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1255" r:id="rId3"/>
    <p:sldId id="1258" r:id="rId4"/>
    <p:sldId id="1257" r:id="rId5"/>
    <p:sldId id="1254" r:id="rId6"/>
    <p:sldId id="614" r:id="rId7"/>
    <p:sldId id="1250" r:id="rId8"/>
    <p:sldId id="1266" r:id="rId9"/>
    <p:sldId id="1253" r:id="rId10"/>
    <p:sldId id="1263" r:id="rId11"/>
    <p:sldId id="1143" r:id="rId12"/>
    <p:sldId id="1259" r:id="rId13"/>
    <p:sldId id="1256" r:id="rId14"/>
    <p:sldId id="1261" r:id="rId15"/>
    <p:sldId id="1262" r:id="rId16"/>
    <p:sldId id="1265" r:id="rId17"/>
    <p:sldId id="1260" r:id="rId18"/>
    <p:sldId id="1264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>
            <p14:sldId id="1255"/>
          </p14:sldIdLst>
        </p14:section>
        <p14:section name="進度統整" id="{9DD50ACF-4175-4751-9D6B-498445AED633}">
          <p14:sldIdLst>
            <p14:sldId id="1258"/>
            <p14:sldId id="1257"/>
          </p14:sldIdLst>
        </p14:section>
        <p14:section name="需求列表" id="{DE023DAD-9EED-426D-8EB3-17248E4D00C3}">
          <p14:sldIdLst>
            <p14:sldId id="1254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66"/>
            <p14:sldId id="1253"/>
          </p14:sldIdLst>
        </p14:section>
        <p14:section name="專案架構" id="{1EBCE073-09FA-4CD3-BDCF-56A4EDB986FF}">
          <p14:sldIdLst/>
        </p14:section>
        <p14:section name="成果展示(2023/3/24)" id="{70DC3051-68F9-4DEC-9A31-AFAFBB0B0227}">
          <p14:sldIdLst>
            <p14:sldId id="1263"/>
            <p14:sldId id="1143"/>
            <p14:sldId id="1259"/>
            <p14:sldId id="1256"/>
            <p14:sldId id="1261"/>
            <p14:sldId id="1262"/>
            <p14:sldId id="1265"/>
          </p14:sldIdLst>
        </p14:section>
        <p14:section name="問題紀錄" id="{E54951B3-F25C-472E-B15E-EA7E37F6D2ED}">
          <p14:sldIdLst>
            <p14:sldId id="1260"/>
            <p14:sldId id="126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496" autoAdjust="0"/>
  </p:normalViewPr>
  <p:slideViewPr>
    <p:cSldViewPr snapToGrid="0">
      <p:cViewPr varScale="1">
        <p:scale>
          <a:sx n="72" d="100"/>
          <a:sy n="72" d="100"/>
        </p:scale>
        <p:origin x="42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2023/4/22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2023/4/22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2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35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51144212/opencv-watershed-options-to-modify-code-to-obtain-better-results-otherwise-w" TargetMode="External"/><Relationship Id="rId3" Type="http://schemas.openxmlformats.org/officeDocument/2006/relationships/hyperlink" Target="https://docs.opencv.org/3.4/d7/d1b/group__imgproc__misc.html#ga3267243e4d3f95165d55a618c65ac6e1" TargetMode="External"/><Relationship Id="rId7" Type="http://schemas.openxmlformats.org/officeDocument/2006/relationships/hyperlink" Target="https://stackoverflow.com/questions/28340950/opencv-how-to-draw-continously-with-a-mouse" TargetMode="External"/><Relationship Id="rId2" Type="http://schemas.openxmlformats.org/officeDocument/2006/relationships/hyperlink" Target="https://youtu.be/xjrykYpaBBM?t=43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5/dc4/tutorial_adding_images.html#:~:text=exit(%2D1)-,%23%20%5Bblend_images%5D,-beta%20%3D%20(1.0%20%2D%20alpha" TargetMode="External"/><Relationship Id="rId5" Type="http://schemas.openxmlformats.org/officeDocument/2006/relationships/hyperlink" Target="https://docs.opencv.org/4.x/d2/dbd/tutorial_distance_transform.html#:~:text=Peaks%27%2C%20dist)-,dist_8u%20%3D%20dist.astype(%27uint8%27),-%23%20Find%20total%20markers" TargetMode="External"/><Relationship Id="rId4" Type="http://schemas.openxmlformats.org/officeDocument/2006/relationships/hyperlink" Target="https://docs.opencv.org/3.4/d3/db4/tutorial_py_watershed.html#:~:text=Co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en-US" altLang="zh-TW" sz="5600" b="0" dirty="0"/>
              <a:t>Watershed, </a:t>
            </a:r>
            <a:r>
              <a:rPr lang="en-US" altLang="zh-TW" sz="5600" b="0" dirty="0" err="1"/>
              <a:t>LBP+watershed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2023/3/24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D8B876-784F-435F-BE48-156F20D76474}"/>
              </a:ext>
            </a:extLst>
          </p:cNvPr>
          <p:cNvSpPr txBox="1">
            <a:spLocks/>
          </p:cNvSpPr>
          <p:nvPr/>
        </p:nvSpPr>
        <p:spPr>
          <a:xfrm>
            <a:off x="1458329" y="14799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endParaRPr lang="en-US" altLang="zh-TW" dirty="0"/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8E858796-1C6D-467D-A66A-474EE192DF0D}"/>
              </a:ext>
            </a:extLst>
          </p:cNvPr>
          <p:cNvSpPr txBox="1">
            <a:spLocks/>
          </p:cNvSpPr>
          <p:nvPr/>
        </p:nvSpPr>
        <p:spPr>
          <a:xfrm>
            <a:off x="1610729" y="16323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sz="1800" dirty="0"/>
              <a:t>全圖切割，取邊緣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watershed</a:t>
            </a:r>
            <a:r>
              <a:rPr lang="zh-TW" altLang="en-US" sz="1800" dirty="0"/>
              <a:t>自動上色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鼠標繪製注水點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LBP</a:t>
            </a:r>
            <a:r>
              <a:rPr lang="zh-TW" altLang="en-US" sz="1800" dirty="0"/>
              <a:t>繪製注水點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8B069C70-6563-4B34-A537-7770CAAF3418}"/>
              </a:ext>
            </a:extLst>
          </p:cNvPr>
          <p:cNvSpPr txBox="1">
            <a:spLocks/>
          </p:cNvSpPr>
          <p:nvPr/>
        </p:nvSpPr>
        <p:spPr>
          <a:xfrm>
            <a:off x="990600" y="41986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(2023/3/24)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318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56473" y="4909736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346x519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21423" y="4947731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石子路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767x767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89D17A-B24B-46C7-A53E-E8C3CD3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08" y="1186856"/>
            <a:ext cx="3771490" cy="37714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D01CA1-8279-45A6-87D4-BEC6A850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77" y="5611940"/>
            <a:ext cx="4787642" cy="967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DBAD27-D5AF-4987-9195-BCF10CA1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9" y="1260220"/>
            <a:ext cx="5437143" cy="36247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89C35F8-8988-4EF1-A47B-F10540E9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81" y="5594062"/>
            <a:ext cx="4787641" cy="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39020" y="4666538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474x316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89197" y="4734563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街景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800x533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929C1-2203-4483-AB27-33639258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5" y="5476902"/>
            <a:ext cx="5455988" cy="1094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D079C5-1F23-4557-8AEC-4ED4F0FB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00" y="1356062"/>
            <a:ext cx="4965715" cy="33104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AB75CC-3A42-44B3-96DC-8A34178EA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02" y="5481634"/>
            <a:ext cx="5424496" cy="10549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0646BF-7453-4139-8FAC-CC6688782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87" y="1277747"/>
            <a:ext cx="5203913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自動上色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1C48DA-BC2B-4C26-8938-340E80A34ADC}"/>
              </a:ext>
            </a:extLst>
          </p:cNvPr>
          <p:cNvSpPr txBox="1"/>
          <p:nvPr/>
        </p:nvSpPr>
        <p:spPr>
          <a:xfrm>
            <a:off x="1499645" y="1854445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E144E-24A3-456E-ABDA-24C33CC3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13" y="2223777"/>
            <a:ext cx="4514286" cy="3009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70B6B7-6B9A-4199-9F82-F574CA38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02" y="2230703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E5ACD6-C935-49CC-A9BD-4A7D25FDB29A}"/>
              </a:ext>
            </a:extLst>
          </p:cNvPr>
          <p:cNvSpPr txBox="1"/>
          <p:nvPr/>
        </p:nvSpPr>
        <p:spPr>
          <a:xfrm>
            <a:off x="2523097" y="547618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DBDE4F-DA60-4A02-8386-AA9ABD87E9EA}"/>
              </a:ext>
            </a:extLst>
          </p:cNvPr>
          <p:cNvSpPr txBox="1"/>
          <p:nvPr/>
        </p:nvSpPr>
        <p:spPr>
          <a:xfrm>
            <a:off x="8040656" y="5476186"/>
            <a:ext cx="244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64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鼠標繪製注水點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21A0A2-B531-42B1-8EC5-CDEF6687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7" y="2382410"/>
            <a:ext cx="4493506" cy="29956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6F9AE8-499C-404E-B42D-0EA6733E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38" y="2382409"/>
            <a:ext cx="4493506" cy="29956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BCB068-ACA6-4111-8B41-5336A0ACD9B6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切割成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個部分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天空、山、樹林、馬路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473A98-1E6C-470B-B301-5F9042B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04" y="2382410"/>
            <a:ext cx="4493506" cy="29956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82D65-7AAC-4E7D-848F-B10D2E91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85" y="2382409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7F044D-8488-4676-8452-61EFCE771399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鼠標畫線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719D22-5AF3-4078-9F63-87FC961418A6}"/>
              </a:ext>
            </a:extLst>
          </p:cNvPr>
          <p:cNvSpPr txBox="1"/>
          <p:nvPr/>
        </p:nvSpPr>
        <p:spPr>
          <a:xfrm>
            <a:off x="7616675" y="5627106"/>
            <a:ext cx="268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畫線切割後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7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83743-D520-480B-BB59-C89A8EBC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2229955"/>
            <a:ext cx="4942857" cy="32952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7A8394-7BFC-4CFB-B606-515C83F0A521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鋸齒況邊緣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8CBBE-6CE7-4073-B211-2743D219DAD3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AC5092-0780-4F3A-AD08-F8943E94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95" y="2229955"/>
            <a:ext cx="4942857" cy="32952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15C40-169E-47A8-B0E3-9E4907172413}"/>
              </a:ext>
            </a:extLst>
          </p:cNvPr>
          <p:cNvSpPr txBox="1"/>
          <p:nvPr/>
        </p:nvSpPr>
        <p:spPr>
          <a:xfrm>
            <a:off x="7820048" y="5534337"/>
            <a:ext cx="168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976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C6F2101E-6C4A-4715-BEA0-1E3BFAEC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6286EF-E378-4DA7-AAD9-3BC07E85441D}"/>
              </a:ext>
            </a:extLst>
          </p:cNvPr>
          <p:cNvSpPr txBox="1"/>
          <p:nvPr/>
        </p:nvSpPr>
        <p:spPr>
          <a:xfrm>
            <a:off x="1457776" y="1574044"/>
            <a:ext cx="9276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藉由</a:t>
            </a:r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ea typeface="標楷體" panose="03000509000000000000" pitchFamily="65" charset="-120"/>
              </a:rPr>
              <a:t>，補足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鋸齒狀邊緣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給天空、馬路不同的門檻值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907AFC-2567-4945-A01C-5FF1976BA299}"/>
              </a:ext>
            </a:extLst>
          </p:cNvPr>
          <p:cNvSpPr txBox="1"/>
          <p:nvPr/>
        </p:nvSpPr>
        <p:spPr>
          <a:xfrm>
            <a:off x="5166230" y="5733638"/>
            <a:ext cx="432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注水結果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6C6E47-4F5E-49DC-8E41-BD3E4FBB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70" y="2299639"/>
            <a:ext cx="4942857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Q1</a:t>
            </a:r>
            <a:r>
              <a:rPr lang="zh-TW" altLang="en-US" sz="2000" dirty="0"/>
              <a:t>：在原圖上色，邊線</a:t>
            </a:r>
            <a:r>
              <a:rPr lang="en-US" altLang="zh-TW" sz="2000" dirty="0"/>
              <a:t>(marker == -1)</a:t>
            </a:r>
            <a:r>
              <a:rPr lang="zh-TW" altLang="en-US" sz="2000" dirty="0"/>
              <a:t>會隨</a:t>
            </a:r>
            <a:r>
              <a:rPr lang="en-US" altLang="zh-TW" sz="2000" dirty="0"/>
              <a:t>opening</a:t>
            </a:r>
            <a:r>
              <a:rPr lang="zh-TW" altLang="en-US" sz="2000" dirty="0"/>
              <a:t>迭帶次數變動而蔓延。</a:t>
            </a:r>
            <a:endParaRPr lang="en-US" altLang="zh-TW" sz="2000" dirty="0"/>
          </a:p>
          <a:p>
            <a:r>
              <a:rPr lang="en-US" altLang="zh-TW" sz="2000" dirty="0"/>
              <a:t>A1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cv.waitKey</a:t>
            </a:r>
            <a:r>
              <a:rPr lang="en-US" altLang="zh-TW" sz="2000" dirty="0"/>
              <a:t>(0)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img</a:t>
            </a:r>
            <a:r>
              <a:rPr lang="en-US" altLang="zh-TW" sz="2000" dirty="0">
                <a:solidFill>
                  <a:srgbClr val="FF0000"/>
                </a:solidFill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</a:rPr>
              <a:t>cv.imread</a:t>
            </a:r>
            <a:r>
              <a:rPr lang="en-US" altLang="zh-TW" sz="2000" dirty="0">
                <a:solidFill>
                  <a:srgbClr val="FF0000"/>
                </a:solidFill>
              </a:rPr>
              <a:t>('D:\</a:t>
            </a:r>
            <a:r>
              <a:rPr lang="en-US" altLang="zh-TW" sz="2000" dirty="0" err="1">
                <a:solidFill>
                  <a:srgbClr val="FF0000"/>
                </a:solidFill>
              </a:rPr>
              <a:t>Project_lab</a:t>
            </a:r>
            <a:r>
              <a:rPr lang="en-US" altLang="zh-TW" sz="2000" dirty="0">
                <a:solidFill>
                  <a:srgbClr val="FF0000"/>
                </a:solidFill>
              </a:rPr>
              <a:t>\mountian_road.jpg’)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#</a:t>
            </a:r>
            <a:r>
              <a:rPr lang="zh-TW" altLang="en-US" sz="2000" dirty="0"/>
              <a:t>刷新原圖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7106264" y="5858940"/>
            <a:ext cx="304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邊線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(marker == -1)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蔓延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6217639-A9FF-485C-8CB5-1C4B6DB4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8" y="2859167"/>
            <a:ext cx="4474172" cy="29827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2EBA5A-1519-4DD4-8EA4-02028B9A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77" y="4051535"/>
            <a:ext cx="4474172" cy="914287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B035CD4-088D-449C-A5FF-F9B717B6D5D7}"/>
              </a:ext>
            </a:extLst>
          </p:cNvPr>
          <p:cNvCxnSpPr/>
          <p:nvPr/>
        </p:nvCxnSpPr>
        <p:spPr>
          <a:xfrm>
            <a:off x="2869636" y="3878144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057B93D-8DFC-4970-B704-6F02276C8134}"/>
              </a:ext>
            </a:extLst>
          </p:cNvPr>
          <p:cNvCxnSpPr/>
          <p:nvPr/>
        </p:nvCxnSpPr>
        <p:spPr>
          <a:xfrm>
            <a:off x="2869636" y="5044610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685742" y="5173237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參數調變</a:t>
            </a:r>
          </a:p>
        </p:txBody>
      </p:sp>
    </p:spTree>
    <p:extLst>
      <p:ext uri="{BB962C8B-B14F-4D97-AF65-F5344CB8AC3E}">
        <p14:creationId xmlns:p14="http://schemas.microsoft.com/office/powerpoint/2010/main" val="135949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Q2</a:t>
            </a:r>
            <a:r>
              <a:rPr lang="zh-TW" altLang="en-US" sz="2000" dirty="0"/>
              <a:t>：無法比較直方圖</a:t>
            </a:r>
            <a:r>
              <a:rPr lang="en-US" altLang="zh-TW" sz="2000" dirty="0"/>
              <a:t>?</a:t>
            </a:r>
          </a:p>
          <a:p>
            <a:r>
              <a:rPr lang="en-US" altLang="zh-TW" sz="2000" dirty="0"/>
              <a:t>A2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LbpImg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img_bgr</a:t>
            </a:r>
            <a:r>
              <a:rPr lang="en-US" altLang="zh-TW" sz="2000" dirty="0"/>
              <a:t>)</a:t>
            </a:r>
            <a:r>
              <a:rPr lang="zh-TW" altLang="en-US" sz="2000" dirty="0"/>
              <a:t> 缺了 </a:t>
            </a:r>
            <a:r>
              <a:rPr lang="en-US" altLang="zh-TW" sz="2000" dirty="0"/>
              <a:t>return </a:t>
            </a:r>
            <a:r>
              <a:rPr lang="en-US" altLang="zh-TW" sz="2000" dirty="0" err="1"/>
              <a:t>img_lbp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8024778" y="5858940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解法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570347" y="451516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問題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5B2498-B035-409A-912F-F2DE898A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2" y="2605532"/>
            <a:ext cx="6256424" cy="17017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56E09A-354C-42DC-8C65-D4B1E44B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54" y="3736927"/>
            <a:ext cx="5704346" cy="20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trackbar: 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2"/>
              </a:rPr>
              <a:t>https://youtu.be/xjrykYpaBBM?t=4337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watershed</a:t>
            </a:r>
          </a:p>
          <a:p>
            <a:pPr lvl="1"/>
            <a:r>
              <a:rPr lang="en-US" altLang="zh-TW" b="1" dirty="0" err="1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cv.watershed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()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4"/>
              </a:rPr>
              <a:t>https://docs.opencv.org/3.4/d3/db4/tutorial_py_watershed.html#:~:text=Code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find contour and draw random color: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5"/>
              </a:rPr>
              <a:t>https://docs.opencv.org/4.x/d2/dbd/tutorial_distance_transform.html#:~:text=Peaks%27%2C%20dist)-,dist_8u%20%3D%20dist.astype(%27uint8%27),-%23%20Find%20total%20markers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混合圖像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6"/>
              </a:rPr>
              <a:t>https://docs.opencv.org/3.4/d5/dc4/tutorial_adding_images.html#:~:text=exit(%2D1)-,%23%20%5Bblend_images%5D,-beta%20%3D%20(1.0%20%2D%20alpha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draw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continously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 with a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mousez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: https://stackoverflow.com/questions/28340950/opencv-how-to-draw-continously-with-a-mouse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watershed mouse marker: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  <a:hlinkClick r:id="rId8"/>
              </a:rPr>
              <a:t>https://stackoverflow.com/questions/51144212/opencv-watershed-options-to-modify-code-to-obtain-better-results-otherwise-w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285260DE-0C6A-4898-B343-67FA97F7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2023/3/24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6E04D6-2CCC-4D93-8822-A25E6BD8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20" y="1147410"/>
            <a:ext cx="5018960" cy="51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</a:p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  <a:r>
              <a:rPr lang="zh-TW" altLang="en-US" sz="1800" dirty="0"/>
              <a:t>以柏油路、石子路、草地、街景為輸入圖片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 </a:t>
            </a:r>
            <a:r>
              <a:rPr lang="zh-TW" altLang="en-US" sz="1800" dirty="0"/>
              <a:t>滑鼠、鍵盤</a:t>
            </a:r>
            <a:r>
              <a:rPr lang="en-US" altLang="zh-TW" sz="1800" dirty="0"/>
              <a:t>(</a:t>
            </a:r>
            <a:r>
              <a:rPr lang="zh-TW" altLang="en-US" sz="1800" dirty="0"/>
              <a:t>切換顏色</a:t>
            </a:r>
            <a:r>
              <a:rPr lang="en-US" altLang="zh-TW" sz="1800" dirty="0"/>
              <a:t>/</a:t>
            </a:r>
            <a:r>
              <a:rPr lang="zh-TW" altLang="en-US" sz="1800" dirty="0"/>
              <a:t>重製圖片</a:t>
            </a:r>
            <a:r>
              <a:rPr lang="en-US" altLang="zh-TW" sz="1800" dirty="0"/>
              <a:t>)</a:t>
            </a:r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功能</a:t>
            </a:r>
            <a:r>
              <a:rPr lang="en-US" altLang="zh-TW" sz="1800" dirty="0"/>
              <a:t>:</a:t>
            </a:r>
          </a:p>
          <a:p>
            <a:pPr marL="742950" lvl="2" indent="-285750"/>
            <a:r>
              <a:rPr lang="zh-TW" altLang="en-US" sz="1800" dirty="0"/>
              <a:t>以</a:t>
            </a:r>
            <a:r>
              <a:rPr lang="en-US" altLang="zh-TW" sz="1800" dirty="0"/>
              <a:t>trackbar</a:t>
            </a:r>
            <a:r>
              <a:rPr lang="zh-TW" altLang="en-US" sz="1800" dirty="0"/>
              <a:t>調變參數，單測 </a:t>
            </a:r>
            <a:r>
              <a:rPr lang="en-US" altLang="zh-TW" sz="1800" b="0" dirty="0" err="1"/>
              <a:t>cv.watershed</a:t>
            </a:r>
            <a:r>
              <a:rPr lang="en-US" altLang="zh-TW" sz="1800" b="0" dirty="0"/>
              <a:t>( )</a:t>
            </a:r>
            <a:r>
              <a:rPr lang="zh-TW" altLang="en-US" sz="1800" b="0" dirty="0"/>
              <a:t>自動繪製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手動繪製注水點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以</a:t>
            </a:r>
            <a:r>
              <a:rPr lang="en-US" altLang="zh-TW" sz="1800" dirty="0"/>
              <a:t>LBP</a:t>
            </a:r>
            <a:r>
              <a:rPr lang="zh-TW" altLang="en-US" sz="1800" dirty="0"/>
              <a:t>自動繪製分水嶺，再與</a:t>
            </a:r>
            <a:r>
              <a:rPr lang="en-US" altLang="zh-TW" sz="1800" dirty="0"/>
              <a:t>watershed</a:t>
            </a:r>
            <a:r>
              <a:rPr lang="zh-TW" altLang="en-US" sz="1800" dirty="0"/>
              <a:t>整合</a:t>
            </a:r>
            <a:endParaRPr lang="en-US" altLang="zh-TW" sz="1800" dirty="0"/>
          </a:p>
          <a:p>
            <a:pPr marL="285750" lvl="1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41865C8-8007-46B5-946E-6E785973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5FF01CE-7373-4033-8D14-6A76082FABCC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三月：</a:t>
            </a:r>
            <a:endParaRPr lang="en-US" altLang="zh-TW" b="1" dirty="0"/>
          </a:p>
          <a:p>
            <a:pPr marL="144000" lvl="1" indent="-144000"/>
            <a:r>
              <a:rPr lang="en-US" altLang="zh-TW" b="1" dirty="0"/>
              <a:t>2023/03/12~2023/03/18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kernel size</a:t>
            </a:r>
          </a:p>
          <a:p>
            <a:pPr marL="285750" lvl="1" indent="-285750"/>
            <a:r>
              <a:rPr lang="en-US" altLang="zh-TW" dirty="0"/>
              <a:t>AVX</a:t>
            </a:r>
            <a:r>
              <a:rPr lang="zh-TW" altLang="en-US" dirty="0"/>
              <a:t>效益量測</a:t>
            </a:r>
            <a:endParaRPr lang="en-US" altLang="zh-TW" dirty="0"/>
          </a:p>
          <a:p>
            <a:pPr marL="285750" lvl="1" indent="-285750"/>
            <a:endParaRPr lang="en-US" altLang="zh-TW" dirty="0"/>
          </a:p>
          <a:p>
            <a:pPr marL="144000" lvl="1" indent="-144000"/>
            <a:r>
              <a:rPr lang="en-US" altLang="zh-TW" b="1" dirty="0"/>
              <a:t>2023/03/16~2023/03/22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dirty="0"/>
              <a:t>以</a:t>
            </a:r>
            <a:r>
              <a:rPr lang="en-US" altLang="zh-TW" dirty="0"/>
              <a:t>LBP</a:t>
            </a:r>
            <a:r>
              <a:rPr lang="zh-TW" altLang="en-US" dirty="0"/>
              <a:t>繪製紋路的質方圖</a:t>
            </a:r>
            <a:endParaRPr lang="en-US" altLang="zh-TW"/>
          </a:p>
          <a:p>
            <a:pPr marL="285750" lvl="1" indent="-285750"/>
            <a:r>
              <a:rPr lang="zh-TW" altLang="en-US"/>
              <a:t>特徵</a:t>
            </a:r>
            <a:r>
              <a:rPr lang="zh-TW" altLang="en-US" dirty="0"/>
              <a:t>向量比較</a:t>
            </a:r>
            <a:r>
              <a:rPr lang="en-US" altLang="zh-TW" dirty="0"/>
              <a:t>(</a:t>
            </a:r>
            <a:r>
              <a:rPr lang="zh-TW" altLang="en-US" dirty="0"/>
              <a:t>模式</a:t>
            </a:r>
            <a:r>
              <a:rPr lang="en-US" altLang="zh-TW" dirty="0"/>
              <a:t>, </a:t>
            </a:r>
            <a:r>
              <a:rPr lang="zh-TW" altLang="en-US" dirty="0"/>
              <a:t>數據</a:t>
            </a:r>
            <a:r>
              <a:rPr lang="en-US" altLang="zh-TW" dirty="0"/>
              <a:t>)</a:t>
            </a:r>
          </a:p>
          <a:p>
            <a:pPr marL="0" lvl="1" indent="0">
              <a:buNone/>
            </a:pPr>
            <a:endParaRPr lang="en-US" altLang="zh-TW" dirty="0"/>
          </a:p>
          <a:p>
            <a:r>
              <a:rPr lang="en-US" altLang="zh-TW" b="1" dirty="0"/>
              <a:t>2023/03/24~2023/03/29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sz="1600" b="1" dirty="0"/>
              <a:t>   </a:t>
            </a:r>
            <a:r>
              <a:rPr lang="zh-TW" altLang="en-US" sz="1600" dirty="0"/>
              <a:t>以</a:t>
            </a:r>
            <a:r>
              <a:rPr lang="en-US" altLang="zh-TW" sz="1600" dirty="0"/>
              <a:t>trackbar</a:t>
            </a:r>
            <a:r>
              <a:rPr lang="zh-TW" altLang="en-US" sz="1600" dirty="0"/>
              <a:t>調變參數，單測 </a:t>
            </a:r>
            <a:r>
              <a:rPr lang="en-US" altLang="zh-TW" sz="1600" b="0" dirty="0" err="1"/>
              <a:t>cv.watershed</a:t>
            </a:r>
            <a:r>
              <a:rPr lang="en-US" altLang="zh-TW" sz="1600" b="0" dirty="0"/>
              <a:t>( )</a:t>
            </a:r>
            <a:r>
              <a:rPr lang="zh-TW" altLang="en-US" sz="1600" b="0" dirty="0"/>
              <a:t>自動繪製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鼠標繪製注水點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以</a:t>
            </a:r>
            <a:r>
              <a:rPr lang="en-US" altLang="zh-TW" sz="1600" dirty="0"/>
              <a:t>LBP</a:t>
            </a:r>
            <a:r>
              <a:rPr lang="zh-TW" altLang="en-US" sz="1600" dirty="0"/>
              <a:t>自動繪製分水嶺，再與</a:t>
            </a:r>
            <a:r>
              <a:rPr lang="en-US" altLang="zh-TW" sz="1600" dirty="0"/>
              <a:t>watershed</a:t>
            </a:r>
            <a:r>
              <a:rPr lang="zh-TW" altLang="en-US" sz="1600" dirty="0"/>
              <a:t>整合</a:t>
            </a:r>
            <a:endParaRPr lang="en-US" altLang="zh-TW" sz="1600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609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F40BFA3-305F-4131-B4C5-3D1EAE8B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(2023/3/24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D844ED4-E8CD-4885-AB8D-34F97BC4FD59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1B0CF6F-B3F9-4D1A-B404-B5F0E623425B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/>
              <a:t>Python 3.10.4(anaconda)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</a:rPr>
              <a:t>2023/3/24</a:t>
            </a:r>
            <a:r>
              <a:rPr lang="zh-TW" altLang="en-US" sz="4000" dirty="0">
                <a:solidFill>
                  <a:srgbClr val="FF0000"/>
                </a:solidFill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4769055" y="2814290"/>
            <a:ext cx="4525866" cy="122942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import cv2</a:t>
            </a:r>
          </a:p>
          <a:p>
            <a:pPr marL="285750" lvl="1" indent="-285750"/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285750" lvl="1" indent="-285750"/>
            <a:r>
              <a:rPr lang="en-US" altLang="zh-TW" dirty="0"/>
              <a:t>import random as </a:t>
            </a:r>
            <a:r>
              <a:rPr lang="en-US" altLang="zh-TW" dirty="0" err="1"/>
              <a:t>rng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2050741" y="1349926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watershed_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鼠標繪圖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349511" y="1786367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4814310" y="4834879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865307" y="4299996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7853786" y="2131953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>
            <a:off x="9311696" y="4960319"/>
            <a:ext cx="1" cy="35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74" idx="2"/>
            <a:endCxn id="70" idx="0"/>
          </p:cNvCxnSpPr>
          <p:nvPr/>
        </p:nvCxnSpPr>
        <p:spPr>
          <a:xfrm>
            <a:off x="5627443" y="3463337"/>
            <a:ext cx="0" cy="35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9311696" y="4000575"/>
            <a:ext cx="0" cy="29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1055524" y="5351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 flipH="1" flipV="1">
            <a:off x="5792499" y="1966896"/>
            <a:ext cx="3348380" cy="3678494"/>
          </a:xfrm>
          <a:prstGeom prst="bentConnector5">
            <a:avLst>
              <a:gd name="adj1" fmla="val -6827"/>
              <a:gd name="adj2" fmla="val 48071"/>
              <a:gd name="adj3" fmla="val 106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8225004" y="5313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10398389" y="5586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622177" y="3185865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16200000" flipH="1">
            <a:off x="9177112" y="3051280"/>
            <a:ext cx="263409" cy="57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>
            <a:extLst>
              <a:ext uri="{FF2B5EF4-FFF2-40B4-BE49-F238E27FC236}">
                <a16:creationId xmlns:a16="http://schemas.microsoft.com/office/drawing/2014/main" id="{D686CC14-5E09-4A06-9F3E-DC9E74B7632A}"/>
              </a:ext>
            </a:extLst>
          </p:cNvPr>
          <p:cNvSpPr/>
          <p:nvPr/>
        </p:nvSpPr>
        <p:spPr>
          <a:xfrm>
            <a:off x="169274" y="34738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判斷按了哪個鍵盤</a:t>
            </a:r>
            <a:endParaRPr lang="zh-TW" altLang="en-US" dirty="0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A05B7FE7-B6CE-4E52-8B23-5F3696CD0FC9}"/>
              </a:ext>
            </a:extLst>
          </p:cNvPr>
          <p:cNvCxnSpPr>
            <a:cxnSpLocks/>
            <a:stCxn id="2" idx="2"/>
            <a:endCxn id="74" idx="0"/>
          </p:cNvCxnSpPr>
          <p:nvPr/>
        </p:nvCxnSpPr>
        <p:spPr>
          <a:xfrm rot="5400000" flipH="1" flipV="1">
            <a:off x="2546210" y="1372204"/>
            <a:ext cx="1969654" cy="4192812"/>
          </a:xfrm>
          <a:prstGeom prst="bentConnector5">
            <a:avLst>
              <a:gd name="adj1" fmla="val -37297"/>
              <a:gd name="adj2" fmla="val 64398"/>
              <a:gd name="adj3" fmla="val 111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AC7BF81B-4C18-4ED9-BB60-50F14BEEB1D8}"/>
              </a:ext>
            </a:extLst>
          </p:cNvPr>
          <p:cNvCxnSpPr>
            <a:cxnSpLocks/>
            <a:stCxn id="49" idx="0"/>
            <a:endCxn id="2" idx="0"/>
          </p:cNvCxnSpPr>
          <p:nvPr/>
        </p:nvCxnSpPr>
        <p:spPr>
          <a:xfrm rot="16200000" flipH="1" flipV="1">
            <a:off x="1977696" y="2248990"/>
            <a:ext cx="681827" cy="1767958"/>
          </a:xfrm>
          <a:prstGeom prst="bentConnector3">
            <a:avLst>
              <a:gd name="adj1" fmla="val -33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1969AC9D-C4B9-44C7-99D3-E03DED0CDA61}"/>
              </a:ext>
            </a:extLst>
          </p:cNvPr>
          <p:cNvSpPr/>
          <p:nvPr/>
        </p:nvSpPr>
        <p:spPr>
          <a:xfrm>
            <a:off x="1413874" y="4330189"/>
            <a:ext cx="895284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7BC1FD3F-A515-482E-9905-91D360CD734B}"/>
              </a:ext>
            </a:extLst>
          </p:cNvPr>
          <p:cNvSpPr/>
          <p:nvPr/>
        </p:nvSpPr>
        <p:spPr>
          <a:xfrm>
            <a:off x="1975568" y="3440822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ABB5ECB-A3D9-43B7-8E51-604A683EEC7B}"/>
              </a:ext>
            </a:extLst>
          </p:cNvPr>
          <p:cNvSpPr/>
          <p:nvPr/>
        </p:nvSpPr>
        <p:spPr>
          <a:xfrm>
            <a:off x="2565021" y="2792056"/>
            <a:ext cx="1275136" cy="709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換色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刷新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重製</a:t>
            </a:r>
            <a:endParaRPr lang="zh-TW" altLang="zh-TW" dirty="0">
              <a:effectLst/>
            </a:endParaRP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4686AE44-1992-45BC-8287-EFC5A391DB29}"/>
              </a:ext>
            </a:extLst>
          </p:cNvPr>
          <p:cNvCxnSpPr>
            <a:cxnSpLocks/>
            <a:stCxn id="2" idx="3"/>
            <a:endCxn id="49" idx="2"/>
          </p:cNvCxnSpPr>
          <p:nvPr/>
        </p:nvCxnSpPr>
        <p:spPr>
          <a:xfrm flipV="1">
            <a:off x="2699988" y="3502055"/>
            <a:ext cx="502601" cy="461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FB3A2E8-3945-41BA-B529-51C3BBE9C99C}"/>
              </a:ext>
            </a:extLst>
          </p:cNvPr>
          <p:cNvSpPr/>
          <p:nvPr/>
        </p:nvSpPr>
        <p:spPr>
          <a:xfrm>
            <a:off x="4444902" y="3815166"/>
            <a:ext cx="2365081" cy="5225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畫新線段導到新視窗</a:t>
            </a:r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F04AAAD6-C4B9-4F74-AC80-2177E881A6A3}"/>
              </a:ext>
            </a:extLst>
          </p:cNvPr>
          <p:cNvSpPr/>
          <p:nvPr/>
        </p:nvSpPr>
        <p:spPr>
          <a:xfrm>
            <a:off x="4362086" y="24837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鼠標放開</a:t>
            </a:r>
            <a:endParaRPr lang="zh-TW" altLang="en-US" dirty="0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A59E697C-9CCB-47B1-B72A-7A112A29A259}"/>
              </a:ext>
            </a:extLst>
          </p:cNvPr>
          <p:cNvSpPr/>
          <p:nvPr/>
        </p:nvSpPr>
        <p:spPr>
          <a:xfrm>
            <a:off x="6157238" y="2437951"/>
            <a:ext cx="813895" cy="4588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CFCF73A3-34DB-4065-BF48-B4E84418C53B}"/>
              </a:ext>
            </a:extLst>
          </p:cNvPr>
          <p:cNvSpPr/>
          <p:nvPr/>
        </p:nvSpPr>
        <p:spPr>
          <a:xfrm>
            <a:off x="5421549" y="3288304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27E27279-C2A1-4CA0-ABA3-908B314F4CC9}"/>
              </a:ext>
            </a:extLst>
          </p:cNvPr>
          <p:cNvCxnSpPr>
            <a:cxnSpLocks/>
            <a:stCxn id="70" idx="2"/>
            <a:endCxn id="7" idx="0"/>
          </p:cNvCxnSpPr>
          <p:nvPr/>
        </p:nvCxnSpPr>
        <p:spPr>
          <a:xfrm flipH="1">
            <a:off x="5627442" y="4337719"/>
            <a:ext cx="1" cy="49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肘形 109">
            <a:extLst>
              <a:ext uri="{FF2B5EF4-FFF2-40B4-BE49-F238E27FC236}">
                <a16:creationId xmlns:a16="http://schemas.microsoft.com/office/drawing/2014/main" id="{DBAD9B40-FCF0-435E-BFD2-B49AC461EA4A}"/>
              </a:ext>
            </a:extLst>
          </p:cNvPr>
          <p:cNvCxnSpPr>
            <a:cxnSpLocks/>
            <a:stCxn id="74" idx="3"/>
            <a:endCxn id="74" idx="0"/>
          </p:cNvCxnSpPr>
          <p:nvPr/>
        </p:nvCxnSpPr>
        <p:spPr>
          <a:xfrm flipH="1" flipV="1">
            <a:off x="5627443" y="2483783"/>
            <a:ext cx="1265357" cy="489777"/>
          </a:xfrm>
          <a:prstGeom prst="bentConnector4">
            <a:avLst>
              <a:gd name="adj1" fmla="val -18066"/>
              <a:gd name="adj2" fmla="val 146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81C8B42-B254-4837-922B-DBBD0E6CA3E0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1434631" y="2332089"/>
            <a:ext cx="1573" cy="11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1979720" y="1438341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watershed+LBP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1097164" y="2257094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3961384" y="3266656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385467" y="3804987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3322365" y="4385252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 flipH="1">
            <a:off x="8825326" y="4465310"/>
            <a:ext cx="6530" cy="67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25" idx="2"/>
            <a:endCxn id="7" idx="0"/>
          </p:cNvCxnSpPr>
          <p:nvPr/>
        </p:nvCxnSpPr>
        <p:spPr>
          <a:xfrm>
            <a:off x="4774516" y="2798555"/>
            <a:ext cx="0" cy="46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8810835" y="2975599"/>
            <a:ext cx="21021" cy="82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0569153" y="5175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537945" y="4148681"/>
            <a:ext cx="4731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7738633" y="5137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9912018" y="5410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121316" y="2160889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 flipH="1" flipV="1">
            <a:off x="5285242" y="1650162"/>
            <a:ext cx="3014866" cy="4036320"/>
          </a:xfrm>
          <a:prstGeom prst="bentConnector5">
            <a:avLst>
              <a:gd name="adj1" fmla="val -21716"/>
              <a:gd name="adj2" fmla="val 47060"/>
              <a:gd name="adj3" fmla="val 107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17DCDC5-60A4-4644-8352-9ECD954BE2C7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3270549" y="2525694"/>
            <a:ext cx="417274" cy="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2A2B11C-F751-4FA2-8016-04D40B900A92}"/>
              </a:ext>
            </a:extLst>
          </p:cNvPr>
          <p:cNvSpPr/>
          <p:nvPr/>
        </p:nvSpPr>
        <p:spPr>
          <a:xfrm>
            <a:off x="3687823" y="2252833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依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塗色區塊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調變</a:t>
            </a:r>
            <a:r>
              <a:rPr lang="en-US" altLang="zh-TW" dirty="0">
                <a:ea typeface="標楷體" panose="03000509000000000000" pitchFamily="65" charset="-120"/>
              </a:rPr>
              <a:t>threshold</a:t>
            </a:r>
            <a:r>
              <a:rPr lang="zh-TW" altLang="en-US" dirty="0">
                <a:ea typeface="標楷體" panose="03000509000000000000" pitchFamily="65" charset="-12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420281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515562" y="2769396"/>
            <a:ext cx="1416569" cy="7989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LBP,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histogram generator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68B30B-87A6-42FA-93D2-A98A00AC4CB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6728564" y="3568387"/>
            <a:ext cx="1495283" cy="7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C435690-E9A6-49F2-B154-EF856D8B1DEF}"/>
              </a:ext>
            </a:extLst>
          </p:cNvPr>
          <p:cNvSpPr/>
          <p:nvPr/>
        </p:nvSpPr>
        <p:spPr>
          <a:xfrm>
            <a:off x="6084669" y="4292610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 kernel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DBF9AB5-4BBD-4686-A04D-F79BE9FAFEF4}"/>
              </a:ext>
            </a:extLst>
          </p:cNvPr>
          <p:cNvSpPr/>
          <p:nvPr/>
        </p:nvSpPr>
        <p:spPr>
          <a:xfrm>
            <a:off x="6018713" y="5144374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右上角</a:t>
            </a:r>
            <a:r>
              <a:rPr lang="en-US" altLang="zh-TW">
                <a:solidFill>
                  <a:schemeClr val="tx1"/>
                </a:solidFill>
                <a:ea typeface="標楷體" panose="03000509000000000000" pitchFamily="65" charset="-120"/>
              </a:rPr>
              <a:t>LSB</a:t>
            </a:r>
            <a:r>
              <a:rPr lang="zh-TW" altLang="en-US">
                <a:solidFill>
                  <a:schemeClr val="tx1"/>
                </a:solidFill>
                <a:ea typeface="標楷體" panose="03000509000000000000" pitchFamily="65" charset="-120"/>
              </a:rPr>
              <a:t>順</a:t>
            </a:r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時針遞增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D1E49-37CD-4275-8B65-2CC8DD16D97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728563" y="4952933"/>
            <a:ext cx="1" cy="19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055B3FE-61F1-4536-B1AE-0FE3759E6EE6}"/>
              </a:ext>
            </a:extLst>
          </p:cNvPr>
          <p:cNvSpPr/>
          <p:nvPr/>
        </p:nvSpPr>
        <p:spPr>
          <a:xfrm>
            <a:off x="4516603" y="4291088"/>
            <a:ext cx="1416569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讀取原圖片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1FD13-5DDC-412C-8E8C-BB8EF177A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224888" y="3568387"/>
            <a:ext cx="2998959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D54C8EE-DDF5-4637-A7EA-ED83BA1E6779}"/>
              </a:ext>
            </a:extLst>
          </p:cNvPr>
          <p:cNvSpPr/>
          <p:nvPr/>
        </p:nvSpPr>
        <p:spPr>
          <a:xfrm>
            <a:off x="9083626" y="4283193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直方圖繪製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7E513D7-98E1-41FA-BA82-C957EB4945E6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8223847" y="3568387"/>
            <a:ext cx="1503674" cy="7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CB71707-BD4B-4027-B91C-682B1D9267AD}"/>
              </a:ext>
            </a:extLst>
          </p:cNvPr>
          <p:cNvSpPr/>
          <p:nvPr/>
        </p:nvSpPr>
        <p:spPr>
          <a:xfrm>
            <a:off x="10598447" y="4260368"/>
            <a:ext cx="1510706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圖片遮罩、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挑樣本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DECF525-C646-43E2-9775-4C58F78F7B22}"/>
              </a:ext>
            </a:extLst>
          </p:cNvPr>
          <p:cNvSpPr/>
          <p:nvPr/>
        </p:nvSpPr>
        <p:spPr>
          <a:xfrm>
            <a:off x="7573787" y="4291088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各</a:t>
            </a:r>
            <a:r>
              <a:rPr lang="en-US" altLang="zh-TW" dirty="0">
                <a:ea typeface="標楷體" panose="03000509000000000000" pitchFamily="65" charset="-120"/>
              </a:rPr>
              <a:t>bins</a:t>
            </a:r>
            <a:r>
              <a:rPr lang="zh-TW" altLang="en-US" dirty="0">
                <a:ea typeface="標楷體" panose="03000509000000000000" pitchFamily="65" charset="-120"/>
              </a:rPr>
              <a:t>樣本數計數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1E3A213-BB65-42CD-81FD-47B212DBC212}"/>
              </a:ext>
            </a:extLst>
          </p:cNvPr>
          <p:cNvCxnSpPr>
            <a:cxnSpLocks/>
            <a:stCxn id="8" idx="2"/>
            <a:endCxn id="39" idx="0"/>
          </p:cNvCxnSpPr>
          <p:nvPr/>
        </p:nvCxnSpPr>
        <p:spPr>
          <a:xfrm flipH="1">
            <a:off x="8217682" y="3568387"/>
            <a:ext cx="6165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8223847" y="3568387"/>
            <a:ext cx="3129953" cy="69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74E20A69-CC5D-40C1-AF1A-3383B2D44A75}"/>
              </a:ext>
            </a:extLst>
          </p:cNvPr>
          <p:cNvSpPr/>
          <p:nvPr/>
        </p:nvSpPr>
        <p:spPr>
          <a:xfrm>
            <a:off x="4509771" y="5173295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長、寬、高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10112FA-F445-4E1C-B039-BC5B03F8157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5219621" y="4951411"/>
            <a:ext cx="5267" cy="22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1584167" y="2601239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1157749" y="3097350"/>
            <a:ext cx="1283443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231681-6920-4F89-B4C0-BF972A7AAD2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2441192" y="3097350"/>
            <a:ext cx="125619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flipH="1">
            <a:off x="2427570" y="3097350"/>
            <a:ext cx="13622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4648622" y="1364102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標楷體" panose="03000509000000000000" pitchFamily="65" charset="-120"/>
              </a:rPr>
              <a:t>影像切割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2441192" y="1860213"/>
            <a:ext cx="3064455" cy="74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" idx="0"/>
          </p:cNvCxnSpPr>
          <p:nvPr/>
        </p:nvCxnSpPr>
        <p:spPr>
          <a:xfrm>
            <a:off x="5505647" y="1860213"/>
            <a:ext cx="2718200" cy="90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842211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572390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3112032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區塊標記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4648621" y="236214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mouse sketch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 flipH="1">
            <a:off x="5505646" y="1860213"/>
            <a:ext cx="1" cy="50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4203492" y="3212400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起點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5110566" y="321424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落點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6072052" y="321240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顏色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5505646" y="2858255"/>
            <a:ext cx="4728" cy="3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flipH="1">
            <a:off x="4603300" y="2858255"/>
            <a:ext cx="902346" cy="35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>
            <a:off x="5505646" y="2858255"/>
            <a:ext cx="966214" cy="35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87721</TotalTime>
  <Words>917</Words>
  <Application>Microsoft Office PowerPoint</Application>
  <PresentationFormat>寬螢幕</PresentationFormat>
  <Paragraphs>160</Paragraphs>
  <Slides>19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標楷體</vt:lpstr>
      <vt:lpstr>Arial</vt:lpstr>
      <vt:lpstr>Calibri</vt:lpstr>
      <vt:lpstr>Helvetica</vt:lpstr>
      <vt:lpstr>Times New Roman</vt:lpstr>
      <vt:lpstr>Office 佈景主題</vt:lpstr>
      <vt:lpstr>嵌入式影像作業 Watershed, LBP+watershed</vt:lpstr>
      <vt:lpstr>控管記錄 - Git (2023/3/24)</vt:lpstr>
      <vt:lpstr>當週進度</vt:lpstr>
      <vt:lpstr>進度統整</vt:lpstr>
      <vt:lpstr>需求列表 – 硬體與環境需求 (2023/3/24更新)</vt:lpstr>
      <vt:lpstr>模組列表 (2023/3/24更新)</vt:lpstr>
      <vt:lpstr>系統分析 – 系統流程圖 (2023/3/24更新)</vt:lpstr>
      <vt:lpstr>系統分析 – 系統流程圖 (2023/3/24更新)</vt:lpstr>
      <vt:lpstr>系統分析 – breakdown (2023/3/24更新)</vt:lpstr>
      <vt:lpstr>PowerPoint 簡報</vt:lpstr>
      <vt:lpstr>成果展示 – 全圖切割，取邊緣 (2023/3/24)</vt:lpstr>
      <vt:lpstr>成果展示 – 全圖切割，取邊緣 (2023/3/24)</vt:lpstr>
      <vt:lpstr>成果展示 – 自動上色 (2023/3/24)</vt:lpstr>
      <vt:lpstr>成果展示 – 鼠標繪製注水點(2023/3/24)</vt:lpstr>
      <vt:lpstr>成果展示 – LBP繪製注水點(2023/3/24)</vt:lpstr>
      <vt:lpstr>成果展示 – LBP繪製注水點(2023/3/24)</vt:lpstr>
      <vt:lpstr>問題記錄 (軟體問題)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4073</cp:revision>
  <dcterms:created xsi:type="dcterms:W3CDTF">2019-03-11T13:47:46Z</dcterms:created>
  <dcterms:modified xsi:type="dcterms:W3CDTF">2023-04-22T08:45:41Z</dcterms:modified>
</cp:coreProperties>
</file>